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7" r:id="rId2"/>
    <p:sldId id="318" r:id="rId3"/>
    <p:sldId id="309" r:id="rId4"/>
    <p:sldId id="313" r:id="rId5"/>
    <p:sldId id="314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5" autoAdjust="0"/>
    <p:restoredTop sz="97183" autoAdjust="0"/>
  </p:normalViewPr>
  <p:slideViewPr>
    <p:cSldViewPr>
      <p:cViewPr varScale="1">
        <p:scale>
          <a:sx n="66" d="100"/>
          <a:sy n="66" d="100"/>
        </p:scale>
        <p:origin x="151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44F54-EE8C-414F-B979-52A7A3C27E3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883BA-4C81-40AF-8902-B8AF27161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80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883BA-4C81-40AF-8902-B8AF27161B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37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883BA-4C81-40AF-8902-B8AF27161B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72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883BA-4C81-40AF-8902-B8AF27161B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52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883BA-4C81-40AF-8902-B8AF27161B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64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883BA-4C81-40AF-8902-B8AF27161B7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54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883BA-4C81-40AF-8902-B8AF27161B7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2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C785-896A-4171-9277-A3D51CE95B4E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02C-1464-4BF2-B5E0-677790BDCF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C785-896A-4171-9277-A3D51CE95B4E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02C-1464-4BF2-B5E0-677790BDCF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C785-896A-4171-9277-A3D51CE95B4E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02C-1464-4BF2-B5E0-677790BDCF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C785-896A-4171-9277-A3D51CE95B4E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02C-1464-4BF2-B5E0-677790BDCF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C785-896A-4171-9277-A3D51CE95B4E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02C-1464-4BF2-B5E0-677790BDCF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C785-896A-4171-9277-A3D51CE95B4E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02C-1464-4BF2-B5E0-677790BDCF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C785-896A-4171-9277-A3D51CE95B4E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02C-1464-4BF2-B5E0-677790BDCF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C785-896A-4171-9277-A3D51CE95B4E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02C-1464-4BF2-B5E0-677790BDCF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C785-896A-4171-9277-A3D51CE95B4E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02C-1464-4BF2-B5E0-677790BDCF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C785-896A-4171-9277-A3D51CE95B4E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02C-1464-4BF2-B5E0-677790BDCF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C785-896A-4171-9277-A3D51CE95B4E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02C-1464-4BF2-B5E0-677790BDCF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AC785-896A-4171-9277-A3D51CE95B4E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7802C-1464-4BF2-B5E0-677790BDCF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dirty="0"/>
              <a:t>Situation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334000"/>
          </a:xfrm>
        </p:spPr>
        <p:txBody>
          <a:bodyPr>
            <a:normAutofit/>
          </a:bodyPr>
          <a:lstStyle/>
          <a:p>
            <a:pPr marL="2797175" lvl="1" indent="-2701925">
              <a:lnSpc>
                <a:spcPct val="150000"/>
              </a:lnSpc>
              <a:buNone/>
              <a:tabLst>
                <a:tab pos="2797175" algn="l"/>
              </a:tabLst>
              <a:defRPr/>
            </a:pPr>
            <a:r>
              <a:rPr lang="en-US" sz="2000" dirty="0"/>
              <a:t>Job Title/Industry: 	VP Sales, Mid-size Software</a:t>
            </a:r>
          </a:p>
          <a:p>
            <a:pPr marL="2797175" lvl="1" indent="-2701925">
              <a:lnSpc>
                <a:spcPct val="150000"/>
              </a:lnSpc>
              <a:buNone/>
              <a:tabLst>
                <a:tab pos="2797175" algn="l"/>
              </a:tabLst>
              <a:defRPr/>
            </a:pPr>
            <a:r>
              <a:rPr lang="en-US" sz="2000" dirty="0"/>
              <a:t>Critical Business Issue:  	Achieving/exceeding quarterly and annual quota</a:t>
            </a:r>
          </a:p>
          <a:p>
            <a:pPr marL="2797175" lvl="1" indent="-2701925">
              <a:lnSpc>
                <a:spcPct val="150000"/>
              </a:lnSpc>
              <a:buNone/>
              <a:tabLst>
                <a:tab pos="2797175" algn="l"/>
              </a:tabLst>
              <a:defRPr/>
            </a:pPr>
            <a:r>
              <a:rPr lang="en-US" sz="2000" dirty="0"/>
              <a:t>Problems/Reasons:  	Poor insight into pipeline/forecast</a:t>
            </a:r>
          </a:p>
          <a:p>
            <a:pPr marL="2797175" lvl="1" indent="-2701925">
              <a:lnSpc>
                <a:spcPct val="150000"/>
              </a:lnSpc>
              <a:buNone/>
              <a:tabLst>
                <a:tab pos="2797175" algn="l"/>
              </a:tabLst>
              <a:defRPr/>
            </a:pPr>
            <a:r>
              <a:rPr lang="en-US" sz="2000" dirty="0"/>
              <a:t>Specific Capabilities: 	Rapid view of actuals, status, problems</a:t>
            </a:r>
          </a:p>
          <a:p>
            <a:pPr marL="2797175" lvl="1" indent="-2701925">
              <a:lnSpc>
                <a:spcPct val="150000"/>
              </a:lnSpc>
              <a:buNone/>
              <a:tabLst>
                <a:tab pos="2797175" algn="l"/>
              </a:tabLst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99027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dirty="0"/>
              <a:t>Situation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334000"/>
          </a:xfrm>
        </p:spPr>
        <p:txBody>
          <a:bodyPr>
            <a:normAutofit/>
          </a:bodyPr>
          <a:lstStyle/>
          <a:p>
            <a:pPr marL="2797175" lvl="1" indent="-2701925">
              <a:lnSpc>
                <a:spcPct val="150000"/>
              </a:lnSpc>
              <a:buNone/>
              <a:tabLst>
                <a:tab pos="2797175" algn="l"/>
              </a:tabLst>
              <a:defRPr/>
            </a:pPr>
            <a:r>
              <a:rPr lang="en-US" sz="2000" dirty="0"/>
              <a:t>Job Title/Industry: 	VP Sales, Mid-size Software</a:t>
            </a:r>
          </a:p>
          <a:p>
            <a:pPr marL="2797175" lvl="1" indent="-2701925">
              <a:lnSpc>
                <a:spcPct val="150000"/>
              </a:lnSpc>
              <a:buNone/>
              <a:tabLst>
                <a:tab pos="2797175" algn="l"/>
              </a:tabLst>
              <a:defRPr/>
            </a:pPr>
            <a:r>
              <a:rPr lang="en-US" sz="2000" dirty="0"/>
              <a:t>Critical Business Issue:  	Achieving/exceeding quarterly and annual quota</a:t>
            </a:r>
          </a:p>
          <a:p>
            <a:pPr marL="2797175" lvl="1" indent="-2701925">
              <a:lnSpc>
                <a:spcPct val="150000"/>
              </a:lnSpc>
              <a:buNone/>
              <a:tabLst>
                <a:tab pos="2797175" algn="l"/>
              </a:tabLst>
              <a:defRPr/>
            </a:pPr>
            <a:r>
              <a:rPr lang="en-US" sz="2000" dirty="0"/>
              <a:t>Problems/Reasons:  	Poor insight into pipeline/forecast</a:t>
            </a:r>
          </a:p>
          <a:p>
            <a:pPr marL="2797175" lvl="1" indent="-2701925">
              <a:lnSpc>
                <a:spcPct val="150000"/>
              </a:lnSpc>
              <a:buNone/>
              <a:tabLst>
                <a:tab pos="2797175" algn="l"/>
              </a:tabLst>
              <a:defRPr/>
            </a:pPr>
            <a:r>
              <a:rPr lang="en-US" sz="2000" dirty="0"/>
              <a:t>Specific Capabilities: 	Rapid view of actuals, status, problems</a:t>
            </a:r>
          </a:p>
          <a:p>
            <a:pPr marL="2797175" lvl="1" indent="-2701925">
              <a:lnSpc>
                <a:spcPct val="150000"/>
              </a:lnSpc>
              <a:buNone/>
              <a:tabLst>
                <a:tab pos="2797175" algn="l"/>
              </a:tabLst>
              <a:defRPr/>
            </a:pPr>
            <a:r>
              <a:rPr lang="en-US" sz="2000" dirty="0"/>
              <a:t>Delta:  	$2M incremental revenue</a:t>
            </a:r>
          </a:p>
          <a:p>
            <a:pPr marL="2797175" lvl="1" indent="-2701925">
              <a:lnSpc>
                <a:spcPct val="150000"/>
              </a:lnSpc>
              <a:buNone/>
              <a:tabLst>
                <a:tab pos="2797175" algn="l"/>
              </a:tabLst>
              <a:defRPr/>
            </a:pPr>
            <a:r>
              <a:rPr lang="en-US" sz="2000" dirty="0"/>
              <a:t>Critical Date:	New field office opens December 1</a:t>
            </a:r>
          </a:p>
        </p:txBody>
      </p:sp>
    </p:spTree>
    <p:extLst>
      <p:ext uri="{BB962C8B-B14F-4D97-AF65-F5344CB8AC3E}">
        <p14:creationId xmlns:p14="http://schemas.microsoft.com/office/powerpoint/2010/main" val="1911184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dirty="0"/>
              <a:t>Situation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334000"/>
          </a:xfrm>
        </p:spPr>
        <p:txBody>
          <a:bodyPr>
            <a:normAutofit/>
          </a:bodyPr>
          <a:lstStyle/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Job Title/Industry: 	</a:t>
            </a:r>
          </a:p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Critical Business Issue: 	</a:t>
            </a:r>
          </a:p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Problems/Reasons:  	</a:t>
            </a:r>
          </a:p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Specific Capabilities: 	</a:t>
            </a:r>
          </a:p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Delta:  	</a:t>
            </a:r>
          </a:p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Critical Date:	</a:t>
            </a:r>
          </a:p>
          <a:p>
            <a:pPr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dirty="0"/>
              <a:t>Situation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334000"/>
          </a:xfrm>
        </p:spPr>
        <p:txBody>
          <a:bodyPr>
            <a:normAutofit/>
          </a:bodyPr>
          <a:lstStyle/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Job Title/Industry: 	</a:t>
            </a:r>
          </a:p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Critical Business Issue: 	</a:t>
            </a:r>
          </a:p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Problems/Reasons:  	</a:t>
            </a:r>
          </a:p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Specific Capabilities: 	</a:t>
            </a:r>
          </a:p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Delta:  	</a:t>
            </a:r>
          </a:p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Critical Date:	</a:t>
            </a:r>
          </a:p>
          <a:p>
            <a:pPr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dirty="0"/>
              <a:t>Situation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334000"/>
          </a:xfrm>
        </p:spPr>
        <p:txBody>
          <a:bodyPr>
            <a:normAutofit/>
          </a:bodyPr>
          <a:lstStyle/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Job Title/Industry: 	</a:t>
            </a:r>
          </a:p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Critical Business Issue: 	</a:t>
            </a:r>
          </a:p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Problems/Reasons:  	</a:t>
            </a:r>
          </a:p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Specific Capabilities: 	</a:t>
            </a:r>
          </a:p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Delta:  	</a:t>
            </a:r>
          </a:p>
          <a:p>
            <a:pPr marL="2632075" lvl="1" indent="-2536825">
              <a:lnSpc>
                <a:spcPct val="150000"/>
              </a:lnSpc>
              <a:buNone/>
              <a:tabLst>
                <a:tab pos="2632075" algn="l"/>
              </a:tabLst>
              <a:defRPr/>
            </a:pPr>
            <a:r>
              <a:rPr lang="en-US" sz="2200" dirty="0"/>
              <a:t>Critical Date:	</a:t>
            </a:r>
          </a:p>
          <a:p>
            <a:pPr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Group 1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Group 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Group 3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Group 4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dirty="0"/>
              <a:t>Menu of Topics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447800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447800"/>
            <a:ext cx="861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447800"/>
            <a:ext cx="883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762001"/>
            <a:ext cx="8610600" cy="992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Remote Demos – Generating Interactivity</a:t>
            </a:r>
          </a:p>
          <a:p>
            <a:pPr>
              <a:spcAft>
                <a:spcPts val="600"/>
              </a:spcAft>
            </a:pPr>
            <a:r>
              <a:rPr lang="en-US" dirty="0"/>
              <a:t>Making Demos </a:t>
            </a:r>
            <a:r>
              <a:rPr lang="en-US" i="1" dirty="0"/>
              <a:t>Remarkable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/>
              <a:t>Sales Preparation</a:t>
            </a:r>
          </a:p>
          <a:p>
            <a:pPr>
              <a:spcAft>
                <a:spcPts val="600"/>
              </a:spcAft>
            </a:pPr>
            <a:r>
              <a:rPr lang="en-US" dirty="0"/>
              <a:t>RFP’s and Scripted Demos</a:t>
            </a:r>
          </a:p>
          <a:p>
            <a:pPr>
              <a:spcAft>
                <a:spcPts val="600"/>
              </a:spcAft>
            </a:pPr>
            <a:r>
              <a:rPr lang="en-US" dirty="0"/>
              <a:t>Storytelling and Demos</a:t>
            </a:r>
          </a:p>
          <a:p>
            <a:pPr>
              <a:spcAft>
                <a:spcPts val="600"/>
              </a:spcAft>
            </a:pPr>
            <a:r>
              <a:rPr lang="en-US" dirty="0"/>
              <a:t>Managing and Out-flanking Competition</a:t>
            </a:r>
          </a:p>
          <a:p>
            <a:pPr>
              <a:spcAft>
                <a:spcPts val="600"/>
              </a:spcAft>
            </a:pPr>
            <a:r>
              <a:rPr lang="en-US" dirty="0"/>
              <a:t>Managing Questions and Time</a:t>
            </a:r>
          </a:p>
          <a:p>
            <a:pPr>
              <a:spcAft>
                <a:spcPts val="600"/>
              </a:spcAft>
            </a:pPr>
            <a:r>
              <a:rPr lang="en-US" dirty="0"/>
              <a:t>Menu Approach – Terrific Tool for Vision Generation </a:t>
            </a:r>
          </a:p>
          <a:p>
            <a:pPr>
              <a:spcAft>
                <a:spcPts val="600"/>
              </a:spcAft>
            </a:pPr>
            <a:r>
              <a:rPr lang="en-US" dirty="0"/>
              <a:t>POC’s, POV’s, and Sandboxes Tools and Strategies </a:t>
            </a:r>
          </a:p>
          <a:p>
            <a:pPr>
              <a:spcAft>
                <a:spcPts val="600"/>
              </a:spcAft>
            </a:pPr>
            <a:r>
              <a:rPr lang="en-US" dirty="0"/>
              <a:t>Doing (and Improving) Discovery</a:t>
            </a:r>
          </a:p>
          <a:p>
            <a:pPr>
              <a:spcAft>
                <a:spcPts val="600"/>
              </a:spcAft>
            </a:pPr>
            <a:r>
              <a:rPr lang="en-US" dirty="0"/>
              <a:t>Vision Generation Demos</a:t>
            </a:r>
          </a:p>
          <a:p>
            <a:pPr>
              <a:spcAft>
                <a:spcPts val="600"/>
              </a:spcAft>
            </a:pPr>
            <a:r>
              <a:rPr lang="en-US" dirty="0"/>
              <a:t>Mobile / Tablets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strike="sngStrike" dirty="0"/>
              <a:t>Multiple Roles and Players </a:t>
            </a:r>
          </a:p>
          <a:p>
            <a:pPr>
              <a:spcAft>
                <a:spcPts val="600"/>
              </a:spcAft>
            </a:pPr>
            <a:r>
              <a:rPr lang="en-US" strike="sngStrike" dirty="0"/>
              <a:t>Transition Vision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On-Boarding Tactics</a:t>
            </a:r>
          </a:p>
          <a:p>
            <a:pPr>
              <a:spcAft>
                <a:spcPts val="600"/>
              </a:spcAft>
            </a:pPr>
            <a:r>
              <a:rPr lang="en-US" dirty="0"/>
              <a:t>Set-Up vs. Daily Use Modes</a:t>
            </a:r>
          </a:p>
          <a:p>
            <a:pPr>
              <a:spcAft>
                <a:spcPts val="600"/>
              </a:spcAft>
            </a:pPr>
            <a:r>
              <a:rPr lang="en-US" dirty="0"/>
              <a:t>Dealing with “A Day in the Life”</a:t>
            </a:r>
          </a:p>
          <a:p>
            <a:pPr>
              <a:spcAft>
                <a:spcPts val="600"/>
              </a:spcAft>
            </a:pPr>
            <a:r>
              <a:rPr lang="en-US" dirty="0"/>
              <a:t>Database Breakeven Point</a:t>
            </a:r>
          </a:p>
          <a:p>
            <a:pPr>
              <a:spcAft>
                <a:spcPts val="600"/>
              </a:spcAft>
            </a:pPr>
            <a:r>
              <a:rPr lang="en-US" dirty="0"/>
              <a:t>Implementing the Methodology – First Steps</a:t>
            </a:r>
          </a:p>
          <a:p>
            <a:pPr>
              <a:spcAft>
                <a:spcPts val="600"/>
              </a:spcAft>
            </a:pPr>
            <a:r>
              <a:rPr lang="en-US" dirty="0"/>
              <a:t>Introducing New Products, New Categories and “Crossing the Chasm”</a:t>
            </a:r>
          </a:p>
          <a:p>
            <a:pPr>
              <a:spcAft>
                <a:spcPts val="600"/>
              </a:spcAft>
            </a:pPr>
            <a:r>
              <a:rPr lang="en-US" dirty="0"/>
              <a:t>Uncovering and Leveraging Value</a:t>
            </a:r>
          </a:p>
          <a:p>
            <a:pPr>
              <a:spcAft>
                <a:spcPts val="600"/>
              </a:spcAft>
            </a:pPr>
            <a:r>
              <a:rPr lang="en-US" dirty="0"/>
              <a:t>Supporting Partners and the Channel</a:t>
            </a:r>
          </a:p>
          <a:p>
            <a:pPr>
              <a:spcAft>
                <a:spcPts val="600"/>
              </a:spcAft>
            </a:pPr>
            <a:r>
              <a:rPr lang="en-US" dirty="0"/>
              <a:t>Demo Capital, Demo Metrics</a:t>
            </a:r>
          </a:p>
          <a:p>
            <a:pPr>
              <a:spcAft>
                <a:spcPts val="600"/>
              </a:spcAft>
            </a:pPr>
            <a:r>
              <a:rPr lang="en-US" dirty="0"/>
              <a:t>Post-Demo Practices – How Do You Think It Went?</a:t>
            </a:r>
          </a:p>
          <a:p>
            <a:pPr>
              <a:spcAft>
                <a:spcPts val="600"/>
              </a:spcAft>
            </a:pPr>
            <a:r>
              <a:rPr lang="en-US" dirty="0"/>
              <a:t>Reference Selling and Informal Success Stories</a:t>
            </a:r>
          </a:p>
          <a:p>
            <a:pPr>
              <a:spcAft>
                <a:spcPts val="600"/>
              </a:spcAft>
            </a:pPr>
            <a:r>
              <a:rPr lang="en-US" dirty="0"/>
              <a:t>Implementing the Methodology – Simple First Steps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17626</TotalTime>
  <Words>173</Words>
  <Application>Microsoft Office PowerPoint</Application>
  <PresentationFormat>On-screen Show (4:3)</PresentationFormat>
  <Paragraphs>80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Situation</vt:lpstr>
      <vt:lpstr>Situation</vt:lpstr>
      <vt:lpstr>Situation</vt:lpstr>
      <vt:lpstr>Situation</vt:lpstr>
      <vt:lpstr>Situation</vt:lpstr>
      <vt:lpstr>Groups</vt:lpstr>
      <vt:lpstr>Menu of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Situation</dc:title>
  <dc:creator>Peter Cohan</dc:creator>
  <cp:lastModifiedBy>Peter E. Cohan</cp:lastModifiedBy>
  <cp:revision>344</cp:revision>
  <dcterms:created xsi:type="dcterms:W3CDTF">2008-04-22T12:22:09Z</dcterms:created>
  <dcterms:modified xsi:type="dcterms:W3CDTF">2016-04-11T17:46:32Z</dcterms:modified>
</cp:coreProperties>
</file>